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549" r:id="rId4"/>
    <p:sldId id="546" r:id="rId5"/>
    <p:sldId id="262" r:id="rId6"/>
    <p:sldId id="548" r:id="rId7"/>
    <p:sldId id="263" r:id="rId8"/>
    <p:sldId id="550" r:id="rId9"/>
    <p:sldId id="551" r:id="rId10"/>
    <p:sldId id="552" r:id="rId11"/>
    <p:sldId id="553" r:id="rId12"/>
    <p:sldId id="555" r:id="rId13"/>
    <p:sldId id="554" r:id="rId14"/>
    <p:sldId id="556" r:id="rId15"/>
    <p:sldId id="557" r:id="rId16"/>
    <p:sldId id="558" r:id="rId17"/>
    <p:sldId id="559" r:id="rId18"/>
    <p:sldId id="273" r:id="rId19"/>
    <p:sldId id="275" r:id="rId20"/>
    <p:sldId id="274" r:id="rId21"/>
    <p:sldId id="280" r:id="rId22"/>
    <p:sldId id="544" r:id="rId23"/>
    <p:sldId id="283" r:id="rId24"/>
    <p:sldId id="545" r:id="rId25"/>
    <p:sldId id="547" r:id="rId26"/>
    <p:sldId id="277" r:id="rId27"/>
    <p:sldId id="282" r:id="rId28"/>
    <p:sldId id="281" r:id="rId29"/>
    <p:sldId id="267" r:id="rId30"/>
    <p:sldId id="270" r:id="rId31"/>
    <p:sldId id="290" r:id="rId32"/>
    <p:sldId id="291" r:id="rId3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png>
</file>

<file path=ppt/media/image31.tiff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C684DF-76B3-4E49-B820-BAD6E80F3004}" type="datetimeFigureOut">
              <a:rPr lang="en-DE" smtClean="0"/>
              <a:t>04.11.22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D9EE87-501F-E447-A769-8D5D03FDAA3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5999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E17A5-5A4E-0630-8188-5547FD519E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7A0C64-FD4B-B8FF-EF29-266F25158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BE95A-3FBC-BAF8-E3CC-83B9F673B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79713-721F-9942-8B66-C9407ED5AAAF}" type="datetime1">
              <a:rPr lang="de-DE" smtClean="0"/>
              <a:t>04.11.22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A2246-717B-EBF2-7A40-CF84FC9C0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A3A42-D3BF-A415-9DA1-893C72D09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1374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7C220-376E-BE04-4A7F-4DF11DE94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6124C0-81EF-07F9-31E1-93F5C4E5E2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C5429-A3CB-3B14-1AF2-962C3E5CD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D5858-3460-BE43-B209-87CA54ED5EED}" type="datetime1">
              <a:rPr lang="de-DE" smtClean="0"/>
              <a:t>04.11.22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2B2ED-AA8B-D06A-608D-B3A94A7ED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7F8C6-799D-669A-DC26-CF708FA54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19112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04654B-B54E-DBD9-46A0-381E52937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1EA549-4E1D-DA86-D988-44A62CC411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47B56-23D7-B8DE-C296-2F24D145F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A1361-E5A9-064A-A4F4-6B09B381815F}" type="datetime1">
              <a:rPr lang="de-DE" smtClean="0"/>
              <a:t>04.11.22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350C6-07AD-D53B-2674-321862CAC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98A200-0D34-7AB9-E765-1143FB3CC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88900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189C-684B-1814-2CCD-4D7AE6EBD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05672-E521-7D5A-7ED9-F18358EEB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5767B-B2F1-B1EA-0FA7-A9722F409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8B807-5C01-6740-8496-E04AA1176B37}" type="datetime1">
              <a:rPr lang="de-DE" smtClean="0"/>
              <a:t>04.11.22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82F9F-9471-73C6-92C5-B4008EE70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11B99-F789-5A49-6386-E1BCFE0AD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8718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4460F-91EC-6225-A861-96E1B74C3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3FF34E-F7A7-3E58-3C47-C24FFDA0F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84ABF-94AA-2968-7B85-152C33843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4300A-E8AC-CF4F-9B56-3795C93A2252}" type="datetime1">
              <a:rPr lang="de-DE" smtClean="0"/>
              <a:t>04.11.22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90418-9BBE-67C0-AD3C-FC808324A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8B2B3-2E1F-4FEB-F0E3-2E6D625DD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1812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8BCD4-555D-DB20-7D2A-826C5A58F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A4DA8-E54D-1D1E-D25E-D16D18EC1A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C4EF2B-53F8-2D55-BCDE-78534B894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4F1DE-85AC-9E56-6A05-2BEBECD3D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044E8-224D-1B43-8552-01E9D64ED54A}" type="datetime1">
              <a:rPr lang="de-DE" smtClean="0"/>
              <a:t>04.11.22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3522BD-52CB-585F-1E0C-27CA81E26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2C80AD-99A8-0DB7-5E41-A18C8010C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417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B26-B75D-77BB-6F84-C86BDDD07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D1FD8-88ED-CD21-C4D4-6FC60DAB8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D92A9B-C7BE-298D-72C9-F0F8B747CB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C3618D-E5C0-14DD-BC3C-15A8FB4B0D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8720B3-9A4F-B8A4-D2FB-26ADD2D230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B4C366-7D12-C3E5-A204-2DD3EFD85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3C0D-8288-4D45-B220-D9A0120A8F2D}" type="datetime1">
              <a:rPr lang="de-DE" smtClean="0"/>
              <a:t>04.11.22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2CAE0D-3400-FC5D-1EC2-A3939FB61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54CBA8-8600-A2A9-5149-DD525FE00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7216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F6E9-D9FB-5CCC-054E-6504E2AD7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E79397-0797-DAB6-A646-8ADFAFC77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2D46-BD16-3142-A607-23C1088D1D65}" type="datetime1">
              <a:rPr lang="de-DE" smtClean="0"/>
              <a:t>04.11.22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99E4FC-5245-3B75-BAE8-8C774B8DC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CE1B06-811A-B351-5826-92DB2DBA9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645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DC253-D612-B432-D5E0-79D91816C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AF64-0318-9C47-9ECA-A94E8E24EBC0}" type="datetime1">
              <a:rPr lang="de-DE" smtClean="0"/>
              <a:t>04.11.22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C5AAC2-44D4-4AC4-22DA-038B79878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C7130-DB10-DD11-4947-011F43744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45527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3498-287D-9FB9-2F89-80286C0B6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C0B41-8D84-92EC-762A-DE715B01E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F8EC1E-CCBC-6ECE-BCFB-2420527C3E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CA0F26-0D52-A0D6-786E-0EA30DE41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63C6F-BC46-1F43-B335-C0560A443A3C}" type="datetime1">
              <a:rPr lang="de-DE" smtClean="0"/>
              <a:t>04.11.22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494FAE-2C99-BB8A-0B45-C1C0B676C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71190-208E-2217-E4F0-FB3E3F4A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3348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21F5D-20EE-A43B-9D1B-038B02751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675F4E-D301-BF44-B51F-048BE6D988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81ACD9-50B1-72AF-685F-49A41156F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D67DCF-1E10-82DC-C98D-616AAE0E7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EE2C-8619-EC4B-83E0-CB003FA3EB6B}" type="datetime1">
              <a:rPr lang="de-DE" smtClean="0"/>
              <a:t>04.11.22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EDE15-476B-E555-961A-8786E6602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9E3EA-49F7-A09A-F603-7FC3760CE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59148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2D9C92-2969-FF3A-4947-C3E23A05B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BA862-7224-4DAF-CD4C-BB28E7249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72728-30B4-7D6A-2944-A9590ACD32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CD794C-C008-B440-B921-1F097B3C52B4}" type="datetime1">
              <a:rPr lang="de-DE" smtClean="0"/>
              <a:t>04.11.22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871E24-AADC-DF6C-0EB0-6474C514EC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72530-2AFE-5710-3378-6719F3619B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383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12.02877" TargetMode="External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6.02039" TargetMode="External"/><Relationship Id="rId4" Type="http://schemas.openxmlformats.org/officeDocument/2006/relationships/hyperlink" Target="https://arxiv.org/abs/2106.01345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s41586-021-04301-9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87647-9822-8B75-3356-B1F731F437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8FD683-27EB-B865-C87F-8ECE302A29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DE" dirty="0"/>
              <a:t>Understanding Machine Learning</a:t>
            </a:r>
          </a:p>
          <a:p>
            <a:endParaRPr lang="en-DE" dirty="0"/>
          </a:p>
          <a:p>
            <a:r>
              <a:rPr lang="en-DE" dirty="0"/>
              <a:t>October 2022</a:t>
            </a:r>
          </a:p>
          <a:p>
            <a:r>
              <a:rPr lang="en-DE" dirty="0"/>
              <a:t>Felix Wick</a:t>
            </a:r>
          </a:p>
        </p:txBody>
      </p:sp>
    </p:spTree>
    <p:extLst>
      <p:ext uri="{BB962C8B-B14F-4D97-AF65-F5344CB8AC3E}">
        <p14:creationId xmlns:p14="http://schemas.microsoft.com/office/powerpoint/2010/main" val="49991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F5B4C-755B-6562-2C17-4B127886A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Action-Value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11539F-29FB-43F2-21A3-8F8ECE022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10</a:t>
            </a:fld>
            <a:endParaRPr lang="en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C3C8FF3-2CBB-9455-1D0C-9969F1720B57}"/>
                  </a:ext>
                </a:extLst>
              </p:cNvPr>
              <p:cNvSpPr txBox="1"/>
              <p:nvPr/>
            </p:nvSpPr>
            <p:spPr>
              <a:xfrm>
                <a:off x="608408" y="1690688"/>
                <a:ext cx="10975184" cy="235910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begChr m:val="["/>
                              <m:endChr m:val="]"/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8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d>
                        </m:e>
                      </m:nary>
                    </m:oMath>
                  </m:oMathPara>
                </a14:m>
                <a:endParaRPr lang="en-DE" sz="28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C3C8FF3-2CBB-9455-1D0C-9969F1720B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408" y="1690688"/>
                <a:ext cx="10975184" cy="2359107"/>
              </a:xfrm>
              <a:prstGeom prst="rect">
                <a:avLst/>
              </a:prstGeom>
              <a:blipFill>
                <a:blip r:embed="rId2"/>
                <a:stretch>
                  <a:fillRect l="-347" t="-58824" b="-8342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Shape&#10;&#10;Description automatically generated">
            <a:extLst>
              <a:ext uri="{FF2B5EF4-FFF2-40B4-BE49-F238E27FC236}">
                <a16:creationId xmlns:a16="http://schemas.microsoft.com/office/drawing/2014/main" id="{045F20B5-12AE-6EE6-DF84-AFAD154DB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3746" y="4389125"/>
            <a:ext cx="2539798" cy="2172817"/>
          </a:xfrm>
          <a:prstGeom prst="rect">
            <a:avLst/>
          </a:prstGeom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6A0B13AD-D421-0993-0333-685A62B32B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8457" y="4389125"/>
            <a:ext cx="1954924" cy="21037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76F47D0-EDF0-5E4A-C966-7D782C37FA85}"/>
              </a:ext>
            </a:extLst>
          </p:cNvPr>
          <p:cNvSpPr txBox="1"/>
          <p:nvPr/>
        </p:nvSpPr>
        <p:spPr>
          <a:xfrm>
            <a:off x="5688676" y="6598364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926005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E3841-858C-1656-7BBA-5E7B14286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Bellman Optimality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4BBFB-FCE9-647A-1FC7-6569EA07E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o</a:t>
            </a:r>
            <a:r>
              <a:rPr lang="en-DE" dirty="0"/>
              <a:t>ptimal solutions to Bellman equations (directly defining optimal policy):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</a:t>
            </a:r>
            <a:r>
              <a:rPr lang="en-DE" dirty="0"/>
              <a:t>arely possible to find in practice (model of environment, Markov property, computational resources)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pproximate solutions</a:t>
            </a: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A1506-9359-859D-6D7F-D961EEBBC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11</a:t>
            </a:fld>
            <a:endParaRPr lang="en-DE"/>
          </a:p>
        </p:txBody>
      </p:sp>
      <p:pic>
        <p:nvPicPr>
          <p:cNvPr id="6" name="Picture 5" descr="A picture containing clock&#10;&#10;Description automatically generated">
            <a:extLst>
              <a:ext uri="{FF2B5EF4-FFF2-40B4-BE49-F238E27FC236}">
                <a16:creationId xmlns:a16="http://schemas.microsoft.com/office/drawing/2014/main" id="{1CDE49D9-990A-A2CE-6559-38EB96C89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82273"/>
            <a:ext cx="6855372" cy="23173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015DD57-4FEE-7EED-AE35-0A13108D825C}"/>
              </a:ext>
            </a:extLst>
          </p:cNvPr>
          <p:cNvSpPr txBox="1"/>
          <p:nvPr/>
        </p:nvSpPr>
        <p:spPr>
          <a:xfrm>
            <a:off x="4265886" y="4338254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091330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A429D-3990-790C-A287-D0A9B877C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Dynamic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8253C-38C8-D945-44C2-0A3E4C5BA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191704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b="0" dirty="0"/>
              <a:t>iterative approaches to </a:t>
            </a:r>
            <a:r>
              <a:rPr lang="en-GB" sz="2600" dirty="0"/>
              <a:t>find approximations for optimal value functions</a:t>
            </a:r>
            <a:endParaRPr lang="en-GB" sz="2600" b="0" dirty="0"/>
          </a:p>
          <a:p>
            <a:pPr marL="514350" indent="-514350">
              <a:buFont typeface="+mj-lt"/>
              <a:buAutoNum type="arabicPeriod"/>
            </a:pPr>
            <a:r>
              <a:rPr lang="en-GB" sz="2600" dirty="0"/>
              <a:t>policy evaluation:</a:t>
            </a:r>
            <a:r>
              <a:rPr lang="en-DE" sz="2600" b="0" dirty="0"/>
              <a:t> calculate value function with current policy (Bellman equation as update rule)</a:t>
            </a:r>
            <a:endParaRPr lang="en-GB" sz="2600" dirty="0"/>
          </a:p>
          <a:p>
            <a:pPr marL="514350" indent="-514350">
              <a:buFont typeface="+mj-lt"/>
              <a:buAutoNum type="arabicPeriod"/>
            </a:pPr>
            <a:r>
              <a:rPr lang="en-GB" sz="2600" dirty="0"/>
              <a:t>policy improvement:</a:t>
            </a:r>
            <a:r>
              <a:rPr lang="en-DE" sz="2600" b="0" dirty="0"/>
              <a:t> adjusting policy to act greedy (pick actions with maximum values) with respect to value function of current policy</a:t>
            </a:r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utting both components together:</a:t>
            </a:r>
          </a:p>
          <a:p>
            <a:r>
              <a:rPr lang="en-GB" sz="2600" dirty="0"/>
              <a:t>p</a:t>
            </a:r>
            <a:r>
              <a:rPr lang="en-DE" sz="2600" dirty="0"/>
              <a:t>olicy iteration:</a:t>
            </a:r>
          </a:p>
          <a:p>
            <a:r>
              <a:rPr lang="en-GB" sz="2600" dirty="0"/>
              <a:t>v</a:t>
            </a:r>
            <a:r>
              <a:rPr lang="en-DE" sz="2600" dirty="0"/>
              <a:t>alue iteration: truncated policy evaluation using Bellman optimality equation as update rule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6497F6-499E-C15E-A171-09406D83B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12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42754F-2FCD-7536-9301-FE81E76ED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114" y="4848911"/>
            <a:ext cx="5227734" cy="3858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34B86F-FFB1-4CB8-9F28-02B7C531D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5398" y="2451821"/>
            <a:ext cx="2201072" cy="33066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51A22C-D3BB-7B47-2C0D-E6042FCED77B}"/>
              </a:ext>
            </a:extLst>
          </p:cNvPr>
          <p:cNvSpPr txBox="1"/>
          <p:nvPr/>
        </p:nvSpPr>
        <p:spPr>
          <a:xfrm>
            <a:off x="8936418" y="2013090"/>
            <a:ext cx="2819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Generalized Policy Iteration: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BE39AEB-D19C-B426-0AF9-8DBFA0C6B033}"/>
              </a:ext>
            </a:extLst>
          </p:cNvPr>
          <p:cNvSpPr/>
          <p:nvPr/>
        </p:nvSpPr>
        <p:spPr>
          <a:xfrm>
            <a:off x="8936418" y="1907233"/>
            <a:ext cx="2819033" cy="3954110"/>
          </a:xfrm>
          <a:prstGeom prst="roundRect">
            <a:avLst/>
          </a:prstGeom>
          <a:solidFill>
            <a:schemeClr val="bg2">
              <a:alpha val="9668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6CF261-23D7-6CDF-EC2B-011BBA51D9D8}"/>
              </a:ext>
            </a:extLst>
          </p:cNvPr>
          <p:cNvSpPr txBox="1"/>
          <p:nvPr/>
        </p:nvSpPr>
        <p:spPr>
          <a:xfrm>
            <a:off x="10940804" y="593074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461603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Bootstrapping and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29120506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9B03E-1A17-7301-86C2-51FB9F9F3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Sampling Update Rule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0DF71F6-3791-4D3C-E0A2-4E6A0748AA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3428999"/>
                <a:ext cx="10515600" cy="274796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DE" dirty="0"/>
                  <a:t>MC: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p>
                            </m:sSup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</m:nary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/>
                  <a:t>TD: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0DF71F6-3791-4D3C-E0A2-4E6A0748AA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3428999"/>
                <a:ext cx="10515600" cy="2747963"/>
              </a:xfrm>
              <a:blipFill>
                <a:blip r:embed="rId2"/>
                <a:stretch>
                  <a:fillRect l="-1206" t="-2522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E13DB9-41B0-ED71-FD05-45D583EB1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14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E82FC9A-586B-9BE3-F02E-16501855D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1870053"/>
            <a:ext cx="11506200" cy="90170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66E22A9-5628-D549-7A89-B2413453DB8F}"/>
              </a:ext>
            </a:extLst>
          </p:cNvPr>
          <p:cNvSpPr/>
          <p:nvPr/>
        </p:nvSpPr>
        <p:spPr>
          <a:xfrm>
            <a:off x="342900" y="1870053"/>
            <a:ext cx="11588905" cy="901700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44EBC1-1009-A38E-CC6D-09E393BCBA6E}"/>
              </a:ext>
            </a:extLst>
          </p:cNvPr>
          <p:cNvSpPr txBox="1"/>
          <p:nvPr/>
        </p:nvSpPr>
        <p:spPr>
          <a:xfrm>
            <a:off x="5255173" y="5915352"/>
            <a:ext cx="22363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dirty="0"/>
              <a:t>bootstrapping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7576065-AEE0-28B6-3505-37150C8E0251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6106511" y="5431876"/>
            <a:ext cx="266821" cy="483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6623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D9201-6670-5181-895D-9277FC266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On-Policy TD Control: SARSA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6ADA8-8CEF-8FFE-F942-29A82FF08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g</a:t>
            </a:r>
            <a:r>
              <a:rPr lang="en-DE" dirty="0"/>
              <a:t>eneralized policy iteration:</a:t>
            </a:r>
          </a:p>
          <a:p>
            <a:pPr marL="0" indent="0">
              <a:buNone/>
            </a:pPr>
            <a:r>
              <a:rPr lang="en-DE" dirty="0"/>
              <a:t>estimating action-value function Q for current behavior policy π</a:t>
            </a:r>
          </a:p>
          <a:p>
            <a:endParaRPr lang="en-DE" dirty="0"/>
          </a:p>
          <a:p>
            <a:endParaRPr lang="en-DE" dirty="0"/>
          </a:p>
          <a:p>
            <a:endParaRPr lang="en-DE" dirty="0"/>
          </a:p>
          <a:p>
            <a:pPr marL="0" indent="0">
              <a:buNone/>
            </a:pPr>
            <a:r>
              <a:rPr lang="en-GB" dirty="0"/>
              <a:t>c</a:t>
            </a:r>
            <a:r>
              <a:rPr lang="en-DE" dirty="0"/>
              <a:t>hange policy toward greediness with respect to Q (exploration for example via epsilon-greedy policy)</a:t>
            </a:r>
          </a:p>
          <a:p>
            <a:pPr marL="0" indent="0" algn="ctr">
              <a:buNone/>
            </a:pPr>
            <a:r>
              <a:rPr lang="en-GB" dirty="0"/>
              <a:t>u</a:t>
            </a:r>
            <a:r>
              <a:rPr lang="en-DE" dirty="0"/>
              <a:t>pdate: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7B4404-4961-203F-C157-77377CE6A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96FD5C-8E62-42C2-234D-BA39B26D7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433" y="3306263"/>
            <a:ext cx="5564457" cy="5354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C77BCA-4343-A8AF-6B24-39F46E28B998}"/>
              </a:ext>
            </a:extLst>
          </p:cNvPr>
          <p:cNvSpPr txBox="1"/>
          <p:nvPr/>
        </p:nvSpPr>
        <p:spPr>
          <a:xfrm>
            <a:off x="1739590" y="2821262"/>
            <a:ext cx="1750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b="1" dirty="0"/>
              <a:t>S      A  R     S     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E5EAB7-F2FB-2D3D-4ADB-F8E76E8E0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433" y="5722559"/>
            <a:ext cx="8828824" cy="709183"/>
          </a:xfrm>
          <a:prstGeom prst="rect">
            <a:avLst/>
          </a:prstGeo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2A2A2FF9-8DF2-F928-3B33-4816A50C12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70778" y="5459247"/>
            <a:ext cx="294678" cy="100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168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D6C51-0760-2065-B7F9-8D9B92F65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Off-Policy TD Control: Q-Learning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FBD41-C3F8-C70F-2AEC-034FAD14B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estimate action-value function Q directly approximating optimal action-value function (independent of policy being followed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DE" sz="2400" dirty="0"/>
              <a:t>potentially off-policy)</a:t>
            </a:r>
          </a:p>
          <a:p>
            <a:pPr marL="0" indent="0">
              <a:buNone/>
            </a:pPr>
            <a:r>
              <a:rPr lang="en-GB" sz="2400" dirty="0"/>
              <a:t>policy just determines which state-action pairs are visited and updated </a:t>
            </a:r>
          </a:p>
          <a:p>
            <a:pPr marL="0" indent="0" algn="ctr">
              <a:buNone/>
            </a:pPr>
            <a:r>
              <a:rPr lang="en-GB" sz="2400" dirty="0"/>
              <a:t>u</a:t>
            </a:r>
            <a:r>
              <a:rPr lang="en-DE" sz="2400" dirty="0"/>
              <a:t>pdate:</a:t>
            </a:r>
          </a:p>
          <a:p>
            <a:pPr marL="0" indent="0">
              <a:buNone/>
            </a:pPr>
            <a:endParaRPr lang="en-DE" sz="2400" dirty="0"/>
          </a:p>
          <a:p>
            <a:pPr marL="0" indent="0" algn="ctr">
              <a:buNone/>
            </a:pPr>
            <a:endParaRPr lang="en-DE" sz="2400" dirty="0"/>
          </a:p>
          <a:p>
            <a:pPr marL="0" indent="0" algn="ctr">
              <a:buNone/>
            </a:pPr>
            <a:r>
              <a:rPr lang="en-DE" sz="2400" dirty="0"/>
              <a:t>expected Sarsa</a:t>
            </a:r>
            <a:r>
              <a:rPr lang="en-DE" sz="2800" dirty="0"/>
              <a:t>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782C89-2080-0A5E-AC67-215002C64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16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1D840B-02BB-75BB-C5A8-13D9CDAAD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324" y="3472575"/>
            <a:ext cx="8828823" cy="815433"/>
          </a:xfrm>
          <a:prstGeom prst="rect">
            <a:avLst/>
          </a:prstGeom>
        </p:spPr>
      </p:pic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690E09DB-791F-EDD3-135A-AA52D917E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0950" y="3349875"/>
            <a:ext cx="722850" cy="10608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C56E8A-18FB-EC01-DCD4-DD6A74F3C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433" y="4908342"/>
            <a:ext cx="9237815" cy="7091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0B765A-124B-26E8-17F2-B2D8ED215C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6863" y="5681519"/>
            <a:ext cx="8161385" cy="758981"/>
          </a:xfrm>
          <a:prstGeom prst="rect">
            <a:avLst/>
          </a:prstGeom>
        </p:spPr>
      </p:pic>
      <p:pic>
        <p:nvPicPr>
          <p:cNvPr id="9" name="Picture 8" descr="A picture containing schematic&#10;&#10;Description automatically generated">
            <a:extLst>
              <a:ext uri="{FF2B5EF4-FFF2-40B4-BE49-F238E27FC236}">
                <a16:creationId xmlns:a16="http://schemas.microsoft.com/office/drawing/2014/main" id="{CCDCBA99-CEDA-CD29-C75C-8B1FD2241B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47772" y="4908342"/>
            <a:ext cx="722850" cy="1035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7040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Summary: Update Characteristics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17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7785854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EC43-1587-ABAB-5AB5-E337D0112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Reinforcement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C0BFC7-72BD-9D93-A4E0-82BA247F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480975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4D9EF-FB61-9DAE-2A97-D9C822C08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Limitation of Tabular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9275A-6ECE-00F1-31A1-E3ECBFAD3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tabular methods simply memorize observed data</a:t>
            </a:r>
            <a:endParaRPr lang="de-DE" dirty="0"/>
          </a:p>
          <a:p>
            <a:endParaRPr lang="de-DE" dirty="0"/>
          </a:p>
          <a:p>
            <a:pPr marL="0" indent="0">
              <a:buNone/>
            </a:pP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tabular</a:t>
            </a:r>
            <a:r>
              <a:rPr lang="de-DE" dirty="0"/>
              <a:t> </a:t>
            </a:r>
            <a:r>
              <a:rPr lang="de-DE" dirty="0" err="1"/>
              <a:t>solution</a:t>
            </a:r>
            <a:r>
              <a:rPr lang="de-DE" dirty="0"/>
              <a:t> </a:t>
            </a:r>
            <a:r>
              <a:rPr lang="de-DE" dirty="0" err="1"/>
              <a:t>methods</a:t>
            </a:r>
            <a:r>
              <a:rPr lang="de-DE" dirty="0"/>
              <a:t> in </a:t>
            </a:r>
            <a:r>
              <a:rPr lang="de-DE" dirty="0" err="1"/>
              <a:t>practice</a:t>
            </a:r>
            <a:r>
              <a:rPr lang="de-DE" dirty="0"/>
              <a:t>: large </a:t>
            </a:r>
            <a:r>
              <a:rPr lang="de-DE" dirty="0" err="1"/>
              <a:t>state</a:t>
            </a:r>
            <a:r>
              <a:rPr lang="de-DE" dirty="0"/>
              <a:t>/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spaces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curse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of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dimensionality</a:t>
            </a:r>
            <a:endParaRPr lang="de-DE" dirty="0">
              <a:sym typeface="Wingdings" pitchFamily="2" charset="2"/>
            </a:endParaRPr>
          </a:p>
          <a:p>
            <a:pPr marL="342900" indent="-342900"/>
            <a:endParaRPr lang="de-DE" dirty="0"/>
          </a:p>
          <a:p>
            <a:pPr marL="0" indent="0">
              <a:buNone/>
            </a:pP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generalization</a:t>
            </a:r>
            <a:r>
              <a:rPr lang="de-DE" dirty="0"/>
              <a:t>: </a:t>
            </a:r>
            <a:r>
              <a:rPr lang="de-DE" dirty="0" err="1"/>
              <a:t>supervised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rescue</a:t>
            </a:r>
            <a:endParaRPr lang="de-DE" dirty="0"/>
          </a:p>
          <a:p>
            <a:r>
              <a:rPr lang="de-DE" dirty="0"/>
              <a:t>non-linear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approximation</a:t>
            </a:r>
            <a:endParaRPr lang="de-DE" dirty="0"/>
          </a:p>
          <a:p>
            <a:r>
              <a:rPr lang="de-DE" dirty="0" err="1"/>
              <a:t>nowadays</a:t>
            </a:r>
            <a:r>
              <a:rPr lang="de-DE" dirty="0"/>
              <a:t> </a:t>
            </a:r>
            <a:r>
              <a:rPr lang="de-DE" dirty="0" err="1"/>
              <a:t>often</a:t>
            </a:r>
            <a:r>
              <a:rPr lang="de-DE" dirty="0"/>
              <a:t> </a:t>
            </a:r>
            <a:r>
              <a:rPr lang="de-DE" dirty="0" err="1"/>
              <a:t>deep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deep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reinforcement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learning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3A65A4-171E-1901-4111-237CE3EF4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12418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CE220-F6B8-09A9-4663-EFAB3EE18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Decision Making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E2608-0A86-BFD4-C06E-1A93259661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reinforcement learning (RL): </a:t>
            </a:r>
          </a:p>
          <a:p>
            <a:pPr marL="0" indent="0">
              <a:buNone/>
            </a:pPr>
            <a:r>
              <a:rPr lang="en-GB" sz="2600" dirty="0"/>
              <a:t>formalization of sequential decision making of software</a:t>
            </a:r>
            <a:r>
              <a:rPr lang="en-DE" sz="2600" dirty="0"/>
              <a:t> agent interacting with environment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90971B2-FD1C-52C8-1EA4-6B8FB61BD757}"/>
              </a:ext>
            </a:extLst>
          </p:cNvPr>
          <p:cNvGrpSpPr/>
          <p:nvPr/>
        </p:nvGrpSpPr>
        <p:grpSpPr>
          <a:xfrm>
            <a:off x="4720806" y="3190718"/>
            <a:ext cx="2750387" cy="2986245"/>
            <a:chOff x="4623579" y="1771810"/>
            <a:chExt cx="2750387" cy="298624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48F14FA-5CD0-19C2-6EE7-688420177D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D438C21-2B0B-B4BD-4B42-6AAD917F62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31A7730-A865-3E78-2E6A-F69A453B8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1270C63-D3DC-A43C-D62D-538565C10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5779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FC1E6-961E-5FB6-3A7C-C8EE01E30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Approximate Solution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3F99D0-CFDF-27C8-3365-520B76541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 fontScale="85000" lnSpcReduction="20000"/>
          </a:bodyPr>
          <a:lstStyle/>
          <a:p>
            <a:r>
              <a:rPr lang="en-DE" dirty="0"/>
              <a:t>value-function as parametrized functional form of state s with weight vector w (instead of table)</a:t>
            </a:r>
          </a:p>
          <a:p>
            <a:r>
              <a:rPr lang="en-GB" dirty="0"/>
              <a:t>w</a:t>
            </a:r>
            <a:r>
              <a:rPr lang="en-DE" dirty="0"/>
              <a:t> contains parameters for different features describing </a:t>
            </a:r>
            <a:r>
              <a:rPr lang="en-DE" i="1" dirty="0"/>
              <a:t>s</a:t>
            </a:r>
            <a:r>
              <a:rPr lang="en-DE" dirty="0"/>
              <a:t> (e.g., connection weights in neural network)</a:t>
            </a:r>
          </a:p>
        </p:txBody>
      </p:sp>
      <p:pic>
        <p:nvPicPr>
          <p:cNvPr id="4" name="Picture 3" descr="A close up of a clock&#10;&#10;Description automatically generated">
            <a:extLst>
              <a:ext uri="{FF2B5EF4-FFF2-40B4-BE49-F238E27FC236}">
                <a16:creationId xmlns:a16="http://schemas.microsoft.com/office/drawing/2014/main" id="{C4AA7A07-9B63-6AF5-F384-F631EFC53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2722" y="3120451"/>
            <a:ext cx="4765691" cy="913968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954AB8FC-0457-45C5-A25E-64F0420DF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2290" y="4169131"/>
            <a:ext cx="5186556" cy="1313479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16E93720-3511-D398-ECE6-E13DE618C9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6409" y="5617322"/>
            <a:ext cx="4578319" cy="7962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B6194B-5D9D-F993-C1A8-AB067CECF3B8}"/>
              </a:ext>
            </a:extLst>
          </p:cNvPr>
          <p:cNvSpPr txBox="1"/>
          <p:nvPr/>
        </p:nvSpPr>
        <p:spPr>
          <a:xfrm>
            <a:off x="689643" y="3258957"/>
            <a:ext cx="28130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</a:t>
            </a:r>
            <a:r>
              <a:rPr lang="en-DE" dirty="0"/>
              <a:t>bjective function</a:t>
            </a:r>
          </a:p>
          <a:p>
            <a:r>
              <a:rPr lang="en-DE" dirty="0"/>
              <a:t>(mean squared value error):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BA1475-671C-6BB3-E520-42972570B529}"/>
              </a:ext>
            </a:extLst>
          </p:cNvPr>
          <p:cNvSpPr txBox="1"/>
          <p:nvPr/>
        </p:nvSpPr>
        <p:spPr>
          <a:xfrm>
            <a:off x="689643" y="4456538"/>
            <a:ext cx="2813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tochastic gradient descent: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19E71B-7868-8F77-444B-80D4323A8975}"/>
              </a:ext>
            </a:extLst>
          </p:cNvPr>
          <p:cNvSpPr txBox="1"/>
          <p:nvPr/>
        </p:nvSpPr>
        <p:spPr>
          <a:xfrm>
            <a:off x="1899954" y="5853072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</a:t>
            </a:r>
            <a:r>
              <a:rPr lang="en-DE" dirty="0"/>
              <a:t>ith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CFCAA2-C9F1-454A-ED6F-E56F8FC6F5D0}"/>
              </a:ext>
            </a:extLst>
          </p:cNvPr>
          <p:cNvSpPr txBox="1"/>
          <p:nvPr/>
        </p:nvSpPr>
        <p:spPr>
          <a:xfrm>
            <a:off x="9718315" y="3258957"/>
            <a:ext cx="20350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𝝁: state </a:t>
            </a:r>
            <a:r>
              <a:rPr lang="en-DE" dirty="0"/>
              <a:t>distribution</a:t>
            </a:r>
          </a:p>
          <a:p>
            <a:r>
              <a:rPr lang="en-DE" dirty="0"/>
              <a:t>(e.g., fraction of time spent in </a:t>
            </a:r>
            <a:r>
              <a:rPr lang="en-DE" i="1" dirty="0"/>
              <a:t>s</a:t>
            </a:r>
            <a:r>
              <a:rPr lang="en-DE" dirty="0"/>
              <a:t>)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5805F3C-335B-C1BC-6FB9-2C6352D54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32861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D84A1-D838-7FBA-D614-78DD73ED6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Deep Q-Network (DQN)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854C2-AC27-6E9C-0454-8AF62F850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dirty="0" err="1"/>
              <a:t>deep</a:t>
            </a:r>
            <a:r>
              <a:rPr lang="de-DE" dirty="0"/>
              <a:t> </a:t>
            </a:r>
            <a:r>
              <a:rPr lang="de-DE" dirty="0" err="1"/>
              <a:t>neural</a:t>
            </a:r>
            <a:r>
              <a:rPr lang="de-DE" dirty="0"/>
              <a:t> network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approximate</a:t>
            </a:r>
            <a:r>
              <a:rPr lang="de-DE" dirty="0"/>
              <a:t> Q-</a:t>
            </a:r>
            <a:r>
              <a:rPr lang="de-DE" dirty="0" err="1"/>
              <a:t>function</a:t>
            </a:r>
            <a:r>
              <a:rPr lang="de-DE" dirty="0"/>
              <a:t> (Q-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output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any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-action pair)</a:t>
            </a:r>
            <a:endParaRPr lang="de-DE" i="1" dirty="0"/>
          </a:p>
          <a:p>
            <a:endParaRPr lang="de-DE" dirty="0"/>
          </a:p>
          <a:p>
            <a:pPr marL="0" indent="0">
              <a:buNone/>
            </a:pPr>
            <a:r>
              <a:rPr lang="de-DE" dirty="0" err="1"/>
              <a:t>Mnih</a:t>
            </a:r>
            <a:r>
              <a:rPr lang="de-DE" dirty="0"/>
              <a:t> et al. (Google DeepMind): </a:t>
            </a:r>
            <a:r>
              <a:rPr lang="de-DE" i="1" dirty="0"/>
              <a:t>Human-level </a:t>
            </a:r>
            <a:r>
              <a:rPr lang="de-DE" i="1" dirty="0" err="1"/>
              <a:t>control</a:t>
            </a:r>
            <a:r>
              <a:rPr lang="de-DE" i="1" dirty="0"/>
              <a:t> </a:t>
            </a:r>
            <a:r>
              <a:rPr lang="de-DE" i="1" dirty="0" err="1"/>
              <a:t>through</a:t>
            </a:r>
            <a:r>
              <a:rPr lang="de-DE" i="1" dirty="0"/>
              <a:t> </a:t>
            </a:r>
            <a:r>
              <a:rPr lang="de-DE" i="1" dirty="0" err="1"/>
              <a:t>deep</a:t>
            </a:r>
            <a:r>
              <a:rPr lang="de-DE" i="1" dirty="0"/>
              <a:t> </a:t>
            </a:r>
            <a:r>
              <a:rPr lang="de-DE" i="1" dirty="0" err="1"/>
              <a:t>reinforcement</a:t>
            </a:r>
            <a:r>
              <a:rPr lang="de-DE" i="1" dirty="0"/>
              <a:t> </a:t>
            </a:r>
            <a:r>
              <a:rPr lang="de-DE" i="1" dirty="0" err="1"/>
              <a:t>learning</a:t>
            </a:r>
            <a:endParaRPr lang="de-DE" i="1" dirty="0"/>
          </a:p>
          <a:p>
            <a:pPr marL="0" indent="0">
              <a:buNone/>
            </a:pPr>
            <a:r>
              <a:rPr lang="de-DE" dirty="0"/>
              <a:t>separate </a:t>
            </a:r>
            <a:r>
              <a:rPr lang="de-DE" dirty="0" err="1"/>
              <a:t>target</a:t>
            </a:r>
            <a:r>
              <a:rPr lang="de-DE" dirty="0"/>
              <a:t> network (</a:t>
            </a:r>
            <a:r>
              <a:rPr lang="de-DE" dirty="0" err="1"/>
              <a:t>weights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periodically</a:t>
            </a:r>
            <a:r>
              <a:rPr lang="de-DE" dirty="0"/>
              <a:t> </a:t>
            </a:r>
            <a:r>
              <a:rPr lang="de-DE" dirty="0" err="1"/>
              <a:t>updated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Q-network </a:t>
            </a:r>
            <a:r>
              <a:rPr lang="de-DE" dirty="0" err="1"/>
              <a:t>weights</a:t>
            </a:r>
            <a:r>
              <a:rPr lang="de-DE" dirty="0"/>
              <a:t>)</a:t>
            </a:r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/>
              <a:t>reducing</a:t>
            </a:r>
            <a:r>
              <a:rPr lang="de-DE" dirty="0"/>
              <a:t> </a:t>
            </a:r>
            <a:r>
              <a:rPr lang="de-DE" dirty="0" err="1"/>
              <a:t>correlations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Q-network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target</a:t>
            </a:r>
            <a:endParaRPr lang="de-DE" dirty="0"/>
          </a:p>
          <a:p>
            <a:pPr marL="0" indent="0">
              <a:buNone/>
            </a:pPr>
            <a:r>
              <a:rPr lang="de-DE" dirty="0" err="1"/>
              <a:t>experience</a:t>
            </a:r>
            <a:r>
              <a:rPr lang="de-DE" dirty="0"/>
              <a:t> </a:t>
            </a:r>
            <a:r>
              <a:rPr lang="de-DE" dirty="0" err="1"/>
              <a:t>replay</a:t>
            </a:r>
            <a:r>
              <a:rPr lang="de-DE" dirty="0"/>
              <a:t>: </a:t>
            </a:r>
            <a:r>
              <a:rPr lang="en-GB" dirty="0"/>
              <a:t>apply Q-learning updates on samples/minibatches of experience drawn at random from pool of stored samples (agent’s experiences at each time-step</a:t>
            </a:r>
            <a:r>
              <a:rPr lang="de-DE" dirty="0"/>
              <a:t>)</a:t>
            </a:r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 </a:t>
            </a:r>
            <a:r>
              <a:rPr lang="en-GB" dirty="0"/>
              <a:t>removing correlations in observation sequence (</a:t>
            </a:r>
            <a:r>
              <a:rPr lang="en-DE" dirty="0"/>
              <a:t>make it i.i.d.</a:t>
            </a:r>
            <a:r>
              <a:rPr lang="en-GB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3DCDF5-FF74-1F79-A614-3AB5F995E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099128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883DB-E404-7153-C238-BBD811CE0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ide Note: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6E391-6DBA-AA88-4BA6-E8AF3AC078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… </a:t>
            </a:r>
            <a:r>
              <a:rPr lang="en-DE" dirty="0"/>
              <a:t>i.i.d. as fundamental assumption of ML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… i.i.d. </a:t>
            </a:r>
            <a:r>
              <a:rPr lang="en-DE" dirty="0">
                <a:sym typeface="Wingdings" pitchFamily="2" charset="2"/>
              </a:rPr>
              <a:t> causality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DFF846-B1BA-79F1-F445-085F1CB47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77859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0E7FA-CF46-4AED-4CB8-E667605B5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Famous Example of Deep RL: AlphaGo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44219-ABC7-5216-9315-28DED9BFC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/>
              <a:t>Monte Carlo tree search (heuristic search algorithm) for move (action) selection</a:t>
            </a:r>
          </a:p>
          <a:p>
            <a:endParaRPr lang="en-DE" dirty="0"/>
          </a:p>
          <a:p>
            <a:pPr marL="0" indent="0">
              <a:buNone/>
            </a:pPr>
            <a:r>
              <a:rPr lang="en-DE" dirty="0"/>
              <a:t>guided by deep convolutional neural networks for both value function and policy estimation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improving search efficiency</a:t>
            </a:r>
          </a:p>
          <a:p>
            <a:pPr marL="228600" lvl="1" indent="0">
              <a:buNone/>
            </a:pPr>
            <a:r>
              <a:rPr lang="en-GB" b="1" dirty="0"/>
              <a:t>reduce depth</a:t>
            </a:r>
            <a:r>
              <a:rPr lang="en-GB" dirty="0"/>
              <a:t> of search tree by evaluating positions with </a:t>
            </a:r>
            <a:r>
              <a:rPr lang="en-GB" b="1" dirty="0"/>
              <a:t>value function</a:t>
            </a:r>
            <a:r>
              <a:rPr lang="en-GB" dirty="0"/>
              <a:t> (predicting outcome from given position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b="1" dirty="0"/>
              <a:t>bootstrapping</a:t>
            </a:r>
            <a:r>
              <a:rPr lang="en-GB" dirty="0"/>
              <a:t>)</a:t>
            </a:r>
          </a:p>
          <a:p>
            <a:pPr marL="228600" lvl="1" indent="0">
              <a:buNone/>
            </a:pPr>
            <a:r>
              <a:rPr lang="en-GB" b="1" dirty="0"/>
              <a:t>reduce breath</a:t>
            </a:r>
            <a:r>
              <a:rPr lang="en-GB" dirty="0"/>
              <a:t> of search tree by </a:t>
            </a:r>
            <a:r>
              <a:rPr lang="en-GB" b="1" dirty="0"/>
              <a:t>sampling</a:t>
            </a:r>
            <a:r>
              <a:rPr lang="en-GB" dirty="0"/>
              <a:t> actions using </a:t>
            </a:r>
            <a:r>
              <a:rPr lang="en-GB" b="1" dirty="0"/>
              <a:t>policy network</a:t>
            </a:r>
            <a:r>
              <a:rPr lang="en-GB" dirty="0"/>
              <a:t> (probability distribution over possible moves in given position)</a:t>
            </a:r>
            <a:endParaRPr lang="en-GB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AE2D9-937D-024E-0ACA-2DF3B7399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905859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7148E-15FD-1034-3DCB-70FE2E10E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Side Note: Model-Predictive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88D6F-325E-DC5C-7431-897A4D7C1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800" dirty="0"/>
              <a:t>… beam-search-based planning conceptually an instance of model-predictive control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839DF3-5043-97A9-A319-5E8604604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465716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EC43-1587-ABAB-5AB5-E337D0112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Direct Policy Search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9B0480-BF39-4523-6013-B82622552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077414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1607-0A63-506A-D9A7-B08007ECD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Policy Gradient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D1AC4-2003-3520-839F-772FD57A1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60476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learning of p</a:t>
            </a:r>
            <a:r>
              <a:rPr lang="en-DE" dirty="0"/>
              <a:t>arametrized policy (without value functions):</a:t>
            </a:r>
          </a:p>
          <a:p>
            <a:pPr marL="342900" indent="-342900"/>
            <a:endParaRPr lang="en-DE" dirty="0"/>
          </a:p>
          <a:p>
            <a:pPr marL="0" indent="0">
              <a:buNone/>
            </a:pPr>
            <a:r>
              <a:rPr lang="en-GB" dirty="0"/>
              <a:t>parameters: e.g., neural</a:t>
            </a:r>
            <a:r>
              <a:rPr lang="en-DE" dirty="0"/>
              <a:t> network weights</a:t>
            </a:r>
          </a:p>
          <a:p>
            <a:pPr marL="0" indent="0">
              <a:buNone/>
            </a:pPr>
            <a:r>
              <a:rPr lang="en-GB" dirty="0"/>
              <a:t>maximizing objective </a:t>
            </a:r>
            <a:r>
              <a:rPr lang="en-GB" i="1" dirty="0"/>
              <a:t>J(</a:t>
            </a:r>
            <a:r>
              <a:rPr lang="en-GB" dirty="0"/>
              <a:t>𝜽</a:t>
            </a:r>
            <a:r>
              <a:rPr lang="en-GB" i="1" dirty="0"/>
              <a:t>)</a:t>
            </a:r>
            <a:r>
              <a:rPr lang="en-GB" dirty="0"/>
              <a:t> (expected cumulative rewards)</a:t>
            </a:r>
          </a:p>
          <a:p>
            <a:pPr marL="0" indent="0">
              <a:buNone/>
            </a:pPr>
            <a:r>
              <a:rPr lang="en-GB" dirty="0"/>
              <a:t>u</a:t>
            </a:r>
            <a:r>
              <a:rPr lang="en-DE" dirty="0"/>
              <a:t>pdate rule of REINFORCE method: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F5D3EA-E4F2-A26B-C255-B88FAE2DA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3756" y="2373175"/>
            <a:ext cx="4924431" cy="17436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6562BF-311E-D694-6783-761155D09C88}"/>
              </a:ext>
            </a:extLst>
          </p:cNvPr>
          <p:cNvSpPr txBox="1"/>
          <p:nvPr/>
        </p:nvSpPr>
        <p:spPr>
          <a:xfrm>
            <a:off x="7801384" y="4857059"/>
            <a:ext cx="33062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p</a:t>
            </a:r>
            <a:r>
              <a:rPr lang="en-DE" sz="2000" dirty="0"/>
              <a:t>olicy gradients </a:t>
            </a:r>
            <a:r>
              <a:rPr lang="en-GB" sz="2000" dirty="0"/>
              <a:t>𝛻𝜋</a:t>
            </a:r>
            <a:r>
              <a:rPr lang="en-DE" sz="2000" dirty="0"/>
              <a:t>:</a:t>
            </a:r>
          </a:p>
          <a:p>
            <a:r>
              <a:rPr lang="en-GB" sz="2000" dirty="0"/>
              <a:t>e.g., neural n</a:t>
            </a:r>
            <a:r>
              <a:rPr lang="en-DE" sz="2000" dirty="0"/>
              <a:t>etwork gradients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4A20C7-320E-23E4-65D2-7242753A09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381" y="2699257"/>
            <a:ext cx="4924431" cy="43980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2572F2E-A4BB-F658-AB58-F68DDC533635}"/>
              </a:ext>
            </a:extLst>
          </p:cNvPr>
          <p:cNvSpPr txBox="1"/>
          <p:nvPr/>
        </p:nvSpPr>
        <p:spPr>
          <a:xfrm>
            <a:off x="5145140" y="6190148"/>
            <a:ext cx="1304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“w</a:t>
            </a:r>
            <a:r>
              <a:rPr lang="en-DE" dirty="0"/>
              <a:t>eighting” with return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5999946-2ACA-8930-6020-27C753CA719F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5559756" y="5488610"/>
            <a:ext cx="237864" cy="701538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BBAB18DE-6C26-FD93-B0BD-B8A4EC6E4612}"/>
              </a:ext>
            </a:extLst>
          </p:cNvPr>
          <p:cNvSpPr/>
          <p:nvPr/>
        </p:nvSpPr>
        <p:spPr>
          <a:xfrm>
            <a:off x="3958757" y="5884191"/>
            <a:ext cx="7377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𝛻</a:t>
            </a:r>
            <a:r>
              <a:rPr lang="en-GB" i="1" dirty="0"/>
              <a:t>J(</a:t>
            </a:r>
            <a:r>
              <a:rPr lang="en-GB" dirty="0"/>
              <a:t>𝜽</a:t>
            </a:r>
            <a:r>
              <a:rPr lang="en-GB" i="1" dirty="0"/>
              <a:t>)</a:t>
            </a:r>
            <a:r>
              <a:rPr lang="en-GB" dirty="0"/>
              <a:t> </a:t>
            </a:r>
            <a:endParaRPr lang="en-DE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772C3DFC-83F7-0F39-C3BF-987CC1289117}"/>
              </a:ext>
            </a:extLst>
          </p:cNvPr>
          <p:cNvSpPr/>
          <p:nvPr/>
        </p:nvSpPr>
        <p:spPr>
          <a:xfrm rot="16200000">
            <a:off x="4208155" y="4408777"/>
            <a:ext cx="184839" cy="2760187"/>
          </a:xfrm>
          <a:prstGeom prst="leftBrac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70A28E-C995-14B5-A818-1C9A42682D0B}"/>
              </a:ext>
            </a:extLst>
          </p:cNvPr>
          <p:cNvSpPr txBox="1"/>
          <p:nvPr/>
        </p:nvSpPr>
        <p:spPr>
          <a:xfrm>
            <a:off x="1083381" y="5052651"/>
            <a:ext cx="4727739" cy="4795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500" dirty="0"/>
              <a:t>𝜽</a:t>
            </a:r>
            <a:r>
              <a:rPr lang="en-GB" sz="2500" i="1" baseline="-25000" dirty="0"/>
              <a:t>t</a:t>
            </a:r>
            <a:r>
              <a:rPr lang="en-GB" sz="2500" baseline="-25000" dirty="0"/>
              <a:t>+1</a:t>
            </a:r>
            <a:r>
              <a:rPr lang="en-DE" sz="2500" baseline="-25000" dirty="0"/>
              <a:t> </a:t>
            </a:r>
            <a:r>
              <a:rPr lang="en-DE" sz="2500" dirty="0"/>
              <a:t>= </a:t>
            </a:r>
            <a:r>
              <a:rPr lang="en-GB" sz="2500" dirty="0"/>
              <a:t>𝜽</a:t>
            </a:r>
            <a:r>
              <a:rPr lang="en-GB" sz="2500" i="1" baseline="-25000" dirty="0"/>
              <a:t>t</a:t>
            </a:r>
            <a:r>
              <a:rPr lang="en-GB" sz="2500" dirty="0"/>
              <a:t> + 𝛼 ∙ 𝛻(</a:t>
            </a:r>
            <a:r>
              <a:rPr lang="en-GB" sz="2500" i="1" dirty="0"/>
              <a:t>log</a:t>
            </a:r>
            <a:r>
              <a:rPr lang="en-GB" sz="2500" dirty="0"/>
              <a:t> 𝜋(</a:t>
            </a:r>
            <a:r>
              <a:rPr lang="en-GB" sz="2500" i="1" dirty="0" err="1"/>
              <a:t>A</a:t>
            </a:r>
            <a:r>
              <a:rPr lang="en-GB" sz="2500" i="1" baseline="-25000" dirty="0" err="1"/>
              <a:t>t</a:t>
            </a:r>
            <a:r>
              <a:rPr lang="en-GB" sz="2500" dirty="0" err="1"/>
              <a:t>|</a:t>
            </a:r>
            <a:r>
              <a:rPr lang="en-GB" sz="2500" i="1" dirty="0" err="1"/>
              <a:t>S</a:t>
            </a:r>
            <a:r>
              <a:rPr lang="en-GB" sz="2500" i="1" baseline="-25000" dirty="0" err="1"/>
              <a:t>t</a:t>
            </a:r>
            <a:r>
              <a:rPr lang="en-GB" sz="2500" dirty="0"/>
              <a:t>, 𝜽)) ∙ </a:t>
            </a:r>
            <a:r>
              <a:rPr lang="en-GB" sz="2500" i="1" dirty="0"/>
              <a:t>G</a:t>
            </a:r>
            <a:r>
              <a:rPr lang="en-GB" sz="2500" i="1" baseline="-25000" dirty="0"/>
              <a:t>t</a:t>
            </a:r>
            <a:endParaRPr lang="en-DE" sz="2500" i="1" baseline="-2500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7387D9C-C5F1-F4BC-1A0D-4AF48ED30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31064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7434-9221-C948-CEA6-8DCCA3CED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Actor-Critic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1B836-FED8-959D-E300-4E36C3165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/>
              <a:t>hybrid between policy-based and value-based methods (to r</a:t>
            </a:r>
            <a:r>
              <a:rPr lang="en-DE" dirty="0"/>
              <a:t>educe variance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dirty="0"/>
              <a:t>value function as critic of policy (instead of return):</a:t>
            </a:r>
            <a:endParaRPr lang="en-GB" dirty="0"/>
          </a:p>
          <a:p>
            <a:pPr marL="0" indent="0">
              <a:buNone/>
            </a:pPr>
            <a:r>
              <a:rPr lang="en-GB" sz="2500" dirty="0"/>
              <a:t>	𝜽</a:t>
            </a:r>
            <a:r>
              <a:rPr lang="en-GB" sz="2500" i="1" baseline="-25000" dirty="0"/>
              <a:t>t</a:t>
            </a:r>
            <a:r>
              <a:rPr lang="en-GB" sz="2500" baseline="-25000" dirty="0"/>
              <a:t>+1</a:t>
            </a:r>
            <a:r>
              <a:rPr lang="en-DE" sz="2500" baseline="-25000" dirty="0"/>
              <a:t> </a:t>
            </a:r>
            <a:r>
              <a:rPr lang="en-DE" sz="2500" dirty="0"/>
              <a:t>= </a:t>
            </a:r>
            <a:r>
              <a:rPr lang="en-GB" sz="2500" dirty="0"/>
              <a:t>𝜽</a:t>
            </a:r>
            <a:r>
              <a:rPr lang="en-GB" sz="2500" i="1" baseline="-25000" dirty="0"/>
              <a:t>t</a:t>
            </a:r>
            <a:r>
              <a:rPr lang="en-GB" sz="2500" dirty="0"/>
              <a:t> + 𝛼 ∙ 𝛻(</a:t>
            </a:r>
            <a:r>
              <a:rPr lang="en-GB" sz="2500" i="1" dirty="0"/>
              <a:t>log</a:t>
            </a:r>
            <a:r>
              <a:rPr lang="en-GB" sz="2500" dirty="0"/>
              <a:t> 𝜋(</a:t>
            </a:r>
            <a:r>
              <a:rPr lang="en-GB" sz="2500" i="1" dirty="0" err="1"/>
              <a:t>A</a:t>
            </a:r>
            <a:r>
              <a:rPr lang="en-GB" sz="2500" i="1" baseline="-25000" dirty="0" err="1"/>
              <a:t>t</a:t>
            </a:r>
            <a:r>
              <a:rPr lang="en-GB" sz="2500" dirty="0" err="1"/>
              <a:t>|</a:t>
            </a:r>
            <a:r>
              <a:rPr lang="en-GB" sz="2500" i="1" dirty="0" err="1"/>
              <a:t>S</a:t>
            </a:r>
            <a:r>
              <a:rPr lang="en-GB" sz="2500" i="1" baseline="-25000" dirty="0" err="1"/>
              <a:t>t</a:t>
            </a:r>
            <a:r>
              <a:rPr lang="en-GB" sz="2500" dirty="0"/>
              <a:t>, 𝜽)) ∙ </a:t>
            </a:r>
            <a:r>
              <a:rPr lang="en-GB" sz="2500" i="1" dirty="0"/>
              <a:t>Q(S</a:t>
            </a:r>
            <a:r>
              <a:rPr lang="en-GB" sz="2500" i="1" baseline="-25000" dirty="0"/>
              <a:t>t</a:t>
            </a:r>
            <a:r>
              <a:rPr lang="en-GB" sz="2500" i="1" dirty="0"/>
              <a:t>,</a:t>
            </a:r>
            <a:r>
              <a:rPr lang="en-GB" sz="2500" i="1" baseline="-25000" dirty="0"/>
              <a:t> </a:t>
            </a:r>
            <a:r>
              <a:rPr lang="en-GB" sz="2500" i="1" dirty="0"/>
              <a:t>A</a:t>
            </a:r>
            <a:r>
              <a:rPr lang="en-GB" sz="2500" i="1" baseline="-25000" dirty="0"/>
              <a:t>t</a:t>
            </a:r>
            <a:r>
              <a:rPr lang="en-GB" sz="2500" i="1" dirty="0"/>
              <a:t>)</a:t>
            </a:r>
            <a:endParaRPr lang="en-DE" sz="2500" i="1" baseline="-250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dirty="0"/>
              <a:t>independent parametrizations for </a:t>
            </a:r>
            <a:r>
              <a:rPr lang="en-GB" dirty="0"/>
              <a:t>𝜋</a:t>
            </a:r>
            <a:r>
              <a:rPr lang="en-DE" dirty="0"/>
              <a:t> and </a:t>
            </a:r>
            <a:r>
              <a:rPr lang="en-DE" i="1" dirty="0"/>
              <a:t>Q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(e.g., two separate neural networks)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dvantage actor-critic: </a:t>
            </a:r>
            <a:r>
              <a:rPr lang="en-GB" i="1" dirty="0"/>
              <a:t>Q(S</a:t>
            </a:r>
            <a:r>
              <a:rPr lang="en-GB" i="1" baseline="-25000" dirty="0"/>
              <a:t>t</a:t>
            </a:r>
            <a:r>
              <a:rPr lang="en-GB" i="1" dirty="0"/>
              <a:t>,</a:t>
            </a:r>
            <a:r>
              <a:rPr lang="en-GB" i="1" baseline="-25000" dirty="0"/>
              <a:t> </a:t>
            </a:r>
            <a:r>
              <a:rPr lang="en-GB" i="1" dirty="0"/>
              <a:t>A</a:t>
            </a:r>
            <a:r>
              <a:rPr lang="en-GB" i="1" baseline="-25000" dirty="0"/>
              <a:t>t</a:t>
            </a:r>
            <a:r>
              <a:rPr lang="en-GB" i="1" dirty="0"/>
              <a:t>)</a:t>
            </a:r>
            <a:r>
              <a:rPr lang="en-GB" dirty="0"/>
              <a:t>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DE" i="1" baseline="-25000" dirty="0"/>
              <a:t> </a:t>
            </a:r>
            <a:r>
              <a:rPr lang="en-DE" i="1" dirty="0"/>
              <a:t>A</a:t>
            </a:r>
            <a:r>
              <a:rPr lang="en-DE" dirty="0"/>
              <a:t>(</a:t>
            </a:r>
            <a:r>
              <a:rPr lang="en-GB" i="1" dirty="0"/>
              <a:t>S</a:t>
            </a:r>
            <a:r>
              <a:rPr lang="en-GB" i="1" baseline="-25000" dirty="0"/>
              <a:t>t</a:t>
            </a:r>
            <a:r>
              <a:rPr lang="en-GB" i="1" dirty="0"/>
              <a:t>,</a:t>
            </a:r>
            <a:r>
              <a:rPr lang="en-GB" i="1" baseline="-25000" dirty="0"/>
              <a:t> </a:t>
            </a:r>
            <a:r>
              <a:rPr lang="en-GB" i="1" dirty="0"/>
              <a:t>A</a:t>
            </a:r>
            <a:r>
              <a:rPr lang="en-GB" i="1" baseline="-25000" dirty="0"/>
              <a:t>t</a:t>
            </a:r>
            <a:r>
              <a:rPr lang="en-DE" dirty="0"/>
              <a:t>) = </a:t>
            </a:r>
            <a:r>
              <a:rPr lang="en-DE" i="1" dirty="0"/>
              <a:t>Q</a:t>
            </a:r>
            <a:r>
              <a:rPr lang="en-DE" dirty="0"/>
              <a:t>(</a:t>
            </a:r>
            <a:r>
              <a:rPr lang="en-GB" i="1" dirty="0"/>
              <a:t>S</a:t>
            </a:r>
            <a:r>
              <a:rPr lang="en-GB" i="1" baseline="-25000" dirty="0"/>
              <a:t>t</a:t>
            </a:r>
            <a:r>
              <a:rPr lang="en-GB" i="1" dirty="0"/>
              <a:t>,</a:t>
            </a:r>
            <a:r>
              <a:rPr lang="en-GB" i="1" baseline="-25000" dirty="0"/>
              <a:t> </a:t>
            </a:r>
            <a:r>
              <a:rPr lang="en-GB" i="1" dirty="0"/>
              <a:t>A</a:t>
            </a:r>
            <a:r>
              <a:rPr lang="en-GB" i="1" baseline="-25000" dirty="0"/>
              <a:t>t</a:t>
            </a:r>
            <a:r>
              <a:rPr lang="en-DE" dirty="0"/>
              <a:t>) – </a:t>
            </a:r>
            <a:r>
              <a:rPr lang="en-DE" i="1" dirty="0"/>
              <a:t>V</a:t>
            </a:r>
            <a:r>
              <a:rPr lang="en-DE" dirty="0"/>
              <a:t>(</a:t>
            </a:r>
            <a:r>
              <a:rPr lang="en-GB" i="1" dirty="0"/>
              <a:t>S</a:t>
            </a:r>
            <a:r>
              <a:rPr lang="en-GB" i="1" baseline="-25000" dirty="0"/>
              <a:t>t</a:t>
            </a:r>
            <a:r>
              <a:rPr lang="en-DE" dirty="0"/>
              <a:t>)</a:t>
            </a:r>
            <a:endParaRPr lang="en-DE" dirty="0">
              <a:sym typeface="Wingdings" pitchFamily="2" charset="2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CD995E4-693E-3F22-E30B-1284CFFCD019}"/>
              </a:ext>
            </a:extLst>
          </p:cNvPr>
          <p:cNvSpPr/>
          <p:nvPr/>
        </p:nvSpPr>
        <p:spPr>
          <a:xfrm>
            <a:off x="5614959" y="3254233"/>
            <a:ext cx="1103970" cy="512956"/>
          </a:xfrm>
          <a:prstGeom prst="roundRect">
            <a:avLst/>
          </a:prstGeom>
          <a:noFill/>
          <a:ln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A4D269-1895-5D3B-8A08-EAFF6BBE91C8}"/>
              </a:ext>
            </a:extLst>
          </p:cNvPr>
          <p:cNvSpPr txBox="1"/>
          <p:nvPr/>
        </p:nvSpPr>
        <p:spPr>
          <a:xfrm>
            <a:off x="7026976" y="6251192"/>
            <a:ext cx="2147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be a</a:t>
            </a:r>
            <a:r>
              <a:rPr lang="en-DE" dirty="0"/>
              <a:t>pproximated by TD error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A10A87B0-44AE-59AB-8B83-EE4B77CCD34E}"/>
              </a:ext>
            </a:extLst>
          </p:cNvPr>
          <p:cNvSpPr/>
          <p:nvPr/>
        </p:nvSpPr>
        <p:spPr>
          <a:xfrm rot="16200000">
            <a:off x="7731540" y="5185676"/>
            <a:ext cx="172088" cy="1866610"/>
          </a:xfrm>
          <a:prstGeom prst="leftBrac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E46FF4-2175-3D5B-3BF4-49B5AD089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27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645608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45588-F192-1B64-89DA-997922BB0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Proximal Policy Optimization (PPO)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26CD5-330B-26AA-74D0-C8BF08621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state-of-the-art policy gradient method</a:t>
            </a:r>
          </a:p>
          <a:p>
            <a:endParaRPr lang="en-DE" dirty="0"/>
          </a:p>
          <a:p>
            <a:pPr marL="0" indent="0">
              <a:buNone/>
            </a:pPr>
            <a:r>
              <a:rPr lang="en-GB" dirty="0"/>
              <a:t>advantage actor-critic method with clipped surrogate objective function</a:t>
            </a:r>
          </a:p>
          <a:p>
            <a:r>
              <a:rPr lang="en-GB" dirty="0"/>
              <a:t>surrogate objective from trust region policy optimization </a:t>
            </a:r>
            <a:r>
              <a:rPr lang="en-GB" dirty="0">
                <a:sym typeface="Wingdings" pitchFamily="2" charset="2"/>
              </a:rPr>
              <a:t> better efficiency</a:t>
            </a:r>
            <a:endParaRPr lang="en-GB" dirty="0"/>
          </a:p>
          <a:p>
            <a:r>
              <a:rPr lang="en-GB" dirty="0"/>
              <a:t>clipping: l</a:t>
            </a:r>
            <a:r>
              <a:rPr lang="en-DE" dirty="0"/>
              <a:t>imiting policy update at each training step </a:t>
            </a:r>
            <a:r>
              <a:rPr lang="en-DE" dirty="0">
                <a:sym typeface="Wingdings" pitchFamily="2" charset="2"/>
              </a:rPr>
              <a:t> improved stability of actor</a:t>
            </a:r>
            <a:endParaRPr lang="en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18DF0F-AC6F-5F33-77CE-E257FE7DC405}"/>
              </a:ext>
            </a:extLst>
          </p:cNvPr>
          <p:cNvSpPr txBox="1"/>
          <p:nvPr/>
        </p:nvSpPr>
        <p:spPr>
          <a:xfrm>
            <a:off x="130322" y="6176963"/>
            <a:ext cx="5497079" cy="5539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500" dirty="0"/>
              <a:t>trust-region methods: first choose size of trust region, then direction</a:t>
            </a:r>
          </a:p>
          <a:p>
            <a:r>
              <a:rPr lang="en-GB" sz="1500" dirty="0"/>
              <a:t>line-search methods: first choose direction, then step size</a:t>
            </a:r>
            <a:endParaRPr lang="en-DE" sz="1500" dirty="0"/>
          </a:p>
        </p:txBody>
      </p:sp>
      <p:pic>
        <p:nvPicPr>
          <p:cNvPr id="5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02705B8B-2208-2A3D-D614-3EF111FA3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5431" y="2261702"/>
            <a:ext cx="3772674" cy="685417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B164AEE-FB9E-7CC0-2E79-D6C0D52CB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3667" y="3942528"/>
            <a:ext cx="4762960" cy="6972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F370CD-14F4-CFB0-F7B6-F11CAC6068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6203" y="5635195"/>
            <a:ext cx="5809785" cy="605083"/>
          </a:xfrm>
          <a:prstGeom prst="rect">
            <a:avLst/>
          </a:prstGeom>
        </p:spPr>
      </p:pic>
      <p:sp>
        <p:nvSpPr>
          <p:cNvPr id="8" name="Down Arrow 7">
            <a:extLst>
              <a:ext uri="{FF2B5EF4-FFF2-40B4-BE49-F238E27FC236}">
                <a16:creationId xmlns:a16="http://schemas.microsoft.com/office/drawing/2014/main" id="{6E3DCBE7-528E-4A9D-8D9D-675E67195254}"/>
              </a:ext>
            </a:extLst>
          </p:cNvPr>
          <p:cNvSpPr/>
          <p:nvPr/>
        </p:nvSpPr>
        <p:spPr>
          <a:xfrm>
            <a:off x="8619452" y="2955619"/>
            <a:ext cx="484632" cy="978408"/>
          </a:xfrm>
          <a:prstGeom prst="down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683D6545-F804-3215-078A-42905F763A96}"/>
              </a:ext>
            </a:extLst>
          </p:cNvPr>
          <p:cNvSpPr/>
          <p:nvPr/>
        </p:nvSpPr>
        <p:spPr>
          <a:xfrm>
            <a:off x="8619452" y="4736097"/>
            <a:ext cx="484632" cy="978408"/>
          </a:xfrm>
          <a:prstGeom prst="down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AF6F04-7224-44AB-045E-A096E54B9065}"/>
              </a:ext>
            </a:extLst>
          </p:cNvPr>
          <p:cNvSpPr txBox="1"/>
          <p:nvPr/>
        </p:nvSpPr>
        <p:spPr>
          <a:xfrm>
            <a:off x="5932197" y="3075491"/>
            <a:ext cx="1043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objective</a:t>
            </a:r>
            <a:endParaRPr lang="en-DE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D362849-6611-C582-B851-80E7462AB437}"/>
              </a:ext>
            </a:extLst>
          </p:cNvPr>
          <p:cNvCxnSpPr>
            <a:stCxn id="10" idx="0"/>
          </p:cNvCxnSpPr>
          <p:nvPr/>
        </p:nvCxnSpPr>
        <p:spPr>
          <a:xfrm flipV="1">
            <a:off x="6453814" y="2687699"/>
            <a:ext cx="614389" cy="387792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344BB0E-3D46-750B-F21C-D6135F5A9EA0}"/>
              </a:ext>
            </a:extLst>
          </p:cNvPr>
          <p:cNvSpPr txBox="1"/>
          <p:nvPr/>
        </p:nvSpPr>
        <p:spPr>
          <a:xfrm>
            <a:off x="7260368" y="1545676"/>
            <a:ext cx="1570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</a:t>
            </a:r>
            <a:r>
              <a:rPr lang="en-DE" dirty="0"/>
              <a:t>olicy gradient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C745DE5-6BF7-4B4E-246B-276B7BE0D708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7525405" y="1915008"/>
            <a:ext cx="520371" cy="453628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B15FB3C-9234-D4BC-462B-2C2515C23691}"/>
              </a:ext>
            </a:extLst>
          </p:cNvPr>
          <p:cNvSpPr txBox="1"/>
          <p:nvPr/>
        </p:nvSpPr>
        <p:spPr>
          <a:xfrm>
            <a:off x="9922138" y="1305566"/>
            <a:ext cx="21820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dvantage function:</a:t>
            </a:r>
          </a:p>
          <a:p>
            <a:r>
              <a:rPr lang="en-DE" i="1" dirty="0"/>
              <a:t>A</a:t>
            </a:r>
            <a:r>
              <a:rPr lang="en-DE" dirty="0"/>
              <a:t>(</a:t>
            </a:r>
            <a:r>
              <a:rPr lang="en-DE" i="1" dirty="0"/>
              <a:t>s</a:t>
            </a:r>
            <a:r>
              <a:rPr lang="en-DE" dirty="0"/>
              <a:t>, </a:t>
            </a:r>
            <a:r>
              <a:rPr lang="en-DE" i="1" dirty="0"/>
              <a:t>a</a:t>
            </a:r>
            <a:r>
              <a:rPr lang="en-DE" dirty="0"/>
              <a:t>) = </a:t>
            </a:r>
            <a:r>
              <a:rPr lang="en-DE" i="1" dirty="0"/>
              <a:t>Q</a:t>
            </a:r>
            <a:r>
              <a:rPr lang="en-DE" dirty="0"/>
              <a:t>(</a:t>
            </a:r>
            <a:r>
              <a:rPr lang="en-DE" i="1" dirty="0"/>
              <a:t>s</a:t>
            </a:r>
            <a:r>
              <a:rPr lang="en-DE" dirty="0"/>
              <a:t>, </a:t>
            </a:r>
            <a:r>
              <a:rPr lang="en-DE" i="1" dirty="0"/>
              <a:t>a</a:t>
            </a:r>
            <a:r>
              <a:rPr lang="en-DE" dirty="0"/>
              <a:t>) – </a:t>
            </a:r>
            <a:r>
              <a:rPr lang="en-DE" i="1" dirty="0"/>
              <a:t>V</a:t>
            </a:r>
            <a:r>
              <a:rPr lang="en-DE" dirty="0"/>
              <a:t>(</a:t>
            </a:r>
            <a:r>
              <a:rPr lang="en-DE" i="1" dirty="0"/>
              <a:t>s</a:t>
            </a:r>
            <a:r>
              <a:rPr lang="en-DE" dirty="0"/>
              <a:t>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808AC89-884F-EB25-F351-F906CEA85E79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10469325" y="1951897"/>
            <a:ext cx="543817" cy="416739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91A60CA-17AB-748F-5F21-E9B52D5E5BBF}"/>
              </a:ext>
            </a:extLst>
          </p:cNvPr>
          <p:cNvSpPr txBox="1"/>
          <p:nvPr/>
        </p:nvSpPr>
        <p:spPr>
          <a:xfrm>
            <a:off x="9244462" y="3324344"/>
            <a:ext cx="107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surrogate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0CC89DF-E3DB-804B-191A-1A8BA76E5100}"/>
              </a:ext>
            </a:extLst>
          </p:cNvPr>
          <p:cNvCxnSpPr>
            <a:stCxn id="16" idx="2"/>
            <a:endCxn id="6" idx="0"/>
          </p:cNvCxnSpPr>
          <p:nvPr/>
        </p:nvCxnSpPr>
        <p:spPr>
          <a:xfrm flipH="1">
            <a:off x="9115147" y="3693676"/>
            <a:ext cx="668181" cy="248852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01F45CE-3586-082F-5C3C-4169A73D42BD}"/>
              </a:ext>
            </a:extLst>
          </p:cNvPr>
          <p:cNvSpPr txBox="1"/>
          <p:nvPr/>
        </p:nvSpPr>
        <p:spPr>
          <a:xfrm>
            <a:off x="5966186" y="4645553"/>
            <a:ext cx="1589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conservative policy iteration</a:t>
            </a:r>
            <a:endParaRPr lang="en-DE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8090972-3376-87DD-2721-14A70BFCDFCF}"/>
              </a:ext>
            </a:extLst>
          </p:cNvPr>
          <p:cNvCxnSpPr>
            <a:stCxn id="18" idx="0"/>
          </p:cNvCxnSpPr>
          <p:nvPr/>
        </p:nvCxnSpPr>
        <p:spPr>
          <a:xfrm flipV="1">
            <a:off x="6761008" y="4291157"/>
            <a:ext cx="307195" cy="354396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DD8761B-2EA0-4AAE-4820-DF782BA20374}"/>
              </a:ext>
            </a:extLst>
          </p:cNvPr>
          <p:cNvSpPr txBox="1"/>
          <p:nvPr/>
        </p:nvSpPr>
        <p:spPr>
          <a:xfrm>
            <a:off x="9432704" y="29207"/>
            <a:ext cx="2722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arXiv:1707.06347 (</a:t>
            </a:r>
            <a:r>
              <a:rPr lang="en-DE" dirty="0"/>
              <a:t>OpenAI)</a:t>
            </a:r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1A761BAD-A9FD-EDD5-1E1F-3ECA3D509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313210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7AE52-FDD7-D241-9B9D-D58ADBCFC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Upside-Down 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970F1-3615-D94D-A96D-9C64B78B0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1600" dirty="0" err="1"/>
              <a:t>combintion</a:t>
            </a:r>
            <a:r>
              <a:rPr lang="en-GB" sz="1600" dirty="0"/>
              <a:t> of off-policy bootstrapping (e.g., Q-learning) with high-dimensional function approximation leads to non-stationary targets (deadly triad)</a:t>
            </a:r>
          </a:p>
          <a:p>
            <a:pPr marL="0" indent="0">
              <a:buNone/>
            </a:pPr>
            <a:r>
              <a:rPr lang="en-GB" sz="1600" dirty="0">
                <a:sym typeface="Wingdings" pitchFamily="2" charset="2"/>
              </a:rPr>
              <a:t>most popular technique to overcome this: </a:t>
            </a:r>
            <a:r>
              <a:rPr lang="en-GB" sz="1600" dirty="0"/>
              <a:t>target networks (a copy of an agent’s value function is frozen and stored periodically to provide stationary learning targets for temporal-difference learning)</a:t>
            </a:r>
          </a:p>
          <a:p>
            <a:pPr marL="0" indent="0">
              <a:buNone/>
            </a:pPr>
            <a:r>
              <a:rPr lang="en-GB" sz="1600" dirty="0"/>
              <a:t>upside –down RL as alternative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6C464F-4A18-1B46-B11C-63CE6F647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C2C1F-BED8-2340-8784-C66D22CCFBBD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9528C6B-62AC-DC9E-E87A-E92CE91EE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322" y="3873527"/>
            <a:ext cx="7403211" cy="28479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6FDA3C-B05A-C10A-C883-A4196B06FD73}"/>
              </a:ext>
            </a:extLst>
          </p:cNvPr>
          <p:cNvSpPr txBox="1"/>
          <p:nvPr/>
        </p:nvSpPr>
        <p:spPr>
          <a:xfrm>
            <a:off x="6142715" y="1072"/>
            <a:ext cx="6049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hlinkClick r:id="rId3"/>
              </a:rPr>
              <a:t>Upside-Down RL</a:t>
            </a:r>
            <a:r>
              <a:rPr lang="en-GB" sz="1800" dirty="0"/>
              <a:t>, </a:t>
            </a:r>
            <a:r>
              <a:rPr lang="en-GB" sz="1800" dirty="0">
                <a:hlinkClick r:id="rId4"/>
              </a:rPr>
              <a:t>Decision Transformer</a:t>
            </a:r>
            <a:r>
              <a:rPr lang="en-GB" sz="1800" dirty="0"/>
              <a:t>, </a:t>
            </a:r>
            <a:r>
              <a:rPr lang="en-GB" sz="1800" dirty="0">
                <a:hlinkClick r:id="rId5"/>
              </a:rPr>
              <a:t>Trajectory Transformer</a:t>
            </a:r>
            <a:endParaRPr lang="en-DE" sz="1800" dirty="0"/>
          </a:p>
        </p:txBody>
      </p:sp>
    </p:spTree>
    <p:extLst>
      <p:ext uri="{BB962C8B-B14F-4D97-AF65-F5344CB8AC3E}">
        <p14:creationId xmlns:p14="http://schemas.microsoft.com/office/powerpoint/2010/main" val="4053986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921DF-BB12-89F5-C7E1-D4343D4F3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DE" sz="4400" dirty="0"/>
              <a:t>ain </a:t>
            </a:r>
            <a:r>
              <a:rPr lang="en-DE" dirty="0"/>
              <a:t>E</a:t>
            </a:r>
            <a:r>
              <a:rPr lang="en-DE" sz="4400" dirty="0"/>
              <a:t>lements of RL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A3C14-1EE9-A204-B53C-4AE63C8AB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800" dirty="0"/>
              <a:t>goal: find action policy maximizing reward from environment</a:t>
            </a:r>
          </a:p>
          <a:p>
            <a:pPr marL="0" indent="0">
              <a:buNone/>
            </a:pPr>
            <a:endParaRPr lang="en-GB" sz="2800" b="1" dirty="0"/>
          </a:p>
          <a:p>
            <a:pPr marL="0" indent="0">
              <a:buNone/>
            </a:pPr>
            <a:r>
              <a:rPr lang="en-GB" sz="2800" b="1" dirty="0"/>
              <a:t>action p</a:t>
            </a:r>
            <a:r>
              <a:rPr lang="en-DE" sz="2800" b="1" dirty="0"/>
              <a:t>olicy</a:t>
            </a:r>
            <a:r>
              <a:rPr lang="en-DE" sz="2800" dirty="0"/>
              <a:t>: exploration-exploitation trade-off</a:t>
            </a:r>
          </a:p>
          <a:p>
            <a:r>
              <a:rPr lang="en-GB" sz="2800" dirty="0"/>
              <a:t>e.g., e</a:t>
            </a:r>
            <a:r>
              <a:rPr lang="en-DE" sz="2800" dirty="0"/>
              <a:t>psilon-greedy: random exploration at small fraction of the time</a:t>
            </a:r>
          </a:p>
          <a:p>
            <a:r>
              <a:rPr lang="en-DE" sz="2800" dirty="0"/>
              <a:t>off-policy instead of on-policy learning: </a:t>
            </a:r>
            <a:r>
              <a:rPr lang="en-GB" sz="2800" dirty="0"/>
              <a:t>p</a:t>
            </a:r>
            <a:r>
              <a:rPr lang="en-DE" sz="2800" dirty="0"/>
              <a:t>olicy for learning different from current best </a:t>
            </a:r>
            <a:r>
              <a:rPr lang="en-DE" sz="2800" dirty="0">
                <a:sym typeface="Wingdings" pitchFamily="2" charset="2"/>
              </a:rPr>
              <a:t> exploit in application and explore during learning</a:t>
            </a:r>
            <a:endParaRPr lang="en-GB" sz="2800" dirty="0"/>
          </a:p>
          <a:p>
            <a:pPr marL="0" indent="0">
              <a:buNone/>
            </a:pPr>
            <a:r>
              <a:rPr lang="en-GB" sz="2800" b="1" dirty="0"/>
              <a:t>feedback from environment</a:t>
            </a:r>
            <a:r>
              <a:rPr lang="en-GB" sz="2800" dirty="0"/>
              <a:t>: goal-directed, no supervision</a:t>
            </a:r>
          </a:p>
          <a:p>
            <a:r>
              <a:rPr lang="en-GB" sz="2800" dirty="0"/>
              <a:t>scalar r</a:t>
            </a:r>
            <a:r>
              <a:rPr lang="en-DE" sz="2800" dirty="0"/>
              <a:t>eward signal</a:t>
            </a:r>
            <a:endParaRPr lang="en-GB" sz="2800" dirty="0"/>
          </a:p>
          <a:p>
            <a:r>
              <a:rPr lang="en-GB" sz="2800" dirty="0"/>
              <a:t>cumulative and delayed rewards (credit assignment problem)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357DD8-C6E7-34CC-50D9-6100F19FE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292388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5E25-4C4E-8E4F-800E-FCEAE85C4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Trajectory </a:t>
            </a:r>
            <a:r>
              <a:rPr lang="en-GB" dirty="0" err="1"/>
              <a:t>Modeling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98781-DBF0-8F4F-B6E6-43617E35B7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1916"/>
            <a:ext cx="10515600" cy="2220686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GB" dirty="0"/>
              <a:t>transformer (sequence model) trained on fixed, limited experience consisting of trajectory rollouts of arbitrary policies (offline RL)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no need for bootstrapping</a:t>
            </a:r>
          </a:p>
          <a:p>
            <a:pPr marL="0" indent="0">
              <a:buNone/>
            </a:pPr>
            <a:r>
              <a:rPr lang="en-GB" dirty="0"/>
              <a:t>perform credit assignment directly via self-attention: </a:t>
            </a:r>
            <a:r>
              <a:rPr lang="en-GB" sz="2800" dirty="0"/>
              <a:t>implicitly forming state-return associations via similarity of query and key vectors (maximizing the dot product)</a:t>
            </a:r>
          </a:p>
          <a:p>
            <a:pPr marL="0" indent="0">
              <a:buNone/>
            </a:pPr>
            <a:r>
              <a:rPr lang="en-GB" dirty="0"/>
              <a:t>decoder architecture to autoregressively model trajectories</a:t>
            </a:r>
          </a:p>
          <a:p>
            <a:r>
              <a:rPr lang="en-GB" dirty="0"/>
              <a:t>Trajectory Transformer: sequence model for joint distribution of states, actions, and rewards</a:t>
            </a:r>
          </a:p>
          <a:p>
            <a:r>
              <a:rPr lang="en-GB" dirty="0"/>
              <a:t>Decision Transformer: conditional sequence model, conditioning on desired return (reward), past states, and actions to generate future actions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planning mirrors sampling procedure used to generate sequences from language model: selecting desired return tokens, acting as prompt for generation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24ACB-E966-844E-A0DE-385B6E81D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C2C1F-BED8-2340-8784-C66D22CCFBBD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28C070E-E67E-4A4B-8912-C1DFA3E32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010" y="3630664"/>
            <a:ext cx="9653979" cy="303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6961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3BC0-C50E-78C6-DAB3-097E1A687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7FB5A-5810-30F3-805A-7B54E9AA4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DE" dirty="0"/>
              <a:t>…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8FA8115-CB62-6F54-6E5C-CF5B29A14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72854"/>
            <a:ext cx="3461951" cy="445688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5960E1-B61E-A9E9-A576-97D1BBF49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731781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9146C-7E6C-A925-CBFD-2AE2CAFEC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4666-C2BE-2260-C7CB-99CF20CB4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dirty="0"/>
              <a:t>...one of most impactful goals of AI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…computer vision, NLP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step:</a:t>
            </a:r>
          </a:p>
          <a:p>
            <a:pPr marL="0" indent="0">
              <a:buNone/>
            </a:pPr>
            <a:r>
              <a:rPr lang="en-DE" dirty="0"/>
              <a:t>automated decision-making/control (e.g., autonomous driving)</a:t>
            </a:r>
          </a:p>
          <a:p>
            <a:pPr marL="0" indent="0">
              <a:buNone/>
            </a:pPr>
            <a:r>
              <a:rPr lang="en-GB" dirty="0"/>
              <a:t>…b</a:t>
            </a:r>
            <a:r>
              <a:rPr lang="en-DE" dirty="0"/>
              <a:t>ut also … </a:t>
            </a:r>
            <a:r>
              <a:rPr lang="en-GB" dirty="0">
                <a:hlinkClick r:id="rId2"/>
              </a:rPr>
              <a:t>n</a:t>
            </a:r>
            <a:r>
              <a:rPr lang="en-DE" dirty="0">
                <a:hlinkClick r:id="rId2"/>
              </a:rPr>
              <a:t>uclear fusion plasma stabilization</a:t>
            </a:r>
            <a:endParaRPr lang="en-DE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dirty="0"/>
              <a:t>…control, robotics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E94FBD-9000-6530-84E6-0B66664A8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42644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8DEDA-AB76-774F-BC78-9FAC709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Optional Elements of 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8759B-188B-A6C8-FB1F-E82713ECC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800" b="1" dirty="0"/>
              <a:t>m</a:t>
            </a:r>
            <a:r>
              <a:rPr lang="en-DE" sz="2800" b="1" dirty="0"/>
              <a:t>odel of environment</a:t>
            </a:r>
            <a:r>
              <a:rPr lang="en-DE" sz="2800" dirty="0"/>
              <a:t>: </a:t>
            </a:r>
            <a:r>
              <a:rPr lang="en-GB" dirty="0"/>
              <a:t>(model-free) trial-and-error or planning</a:t>
            </a:r>
            <a:endParaRPr lang="en-DE" sz="2800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b="1" dirty="0"/>
              <a:t>v</a:t>
            </a:r>
            <a:r>
              <a:rPr lang="en-DE" sz="2800" b="1" dirty="0"/>
              <a:t>alue functions for states or actions</a:t>
            </a:r>
            <a:r>
              <a:rPr lang="en-DE" sz="2800" dirty="0"/>
              <a:t>: improve efficiency of search in vast action policy space (alternative: direct policy search)</a:t>
            </a:r>
          </a:p>
        </p:txBody>
      </p:sp>
      <p:pic>
        <p:nvPicPr>
          <p:cNvPr id="4" name="Picture 3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2B7EE660-EA8E-7DCA-7B32-53F5CFA81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1636" y="2298590"/>
            <a:ext cx="3488728" cy="270819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20F20F-191C-79ED-062D-71B8156F7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676442-B723-787F-4E14-CA64210D2A3C}"/>
              </a:ext>
            </a:extLst>
          </p:cNvPr>
          <p:cNvSpPr txBox="1"/>
          <p:nvPr/>
        </p:nvSpPr>
        <p:spPr>
          <a:xfrm>
            <a:off x="7025717" y="497337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076371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312A7-8CC3-1B17-2EC8-BCE950066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Markov Decision Process (MDP)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B01E6-E4CA-9628-FD2B-1086F8629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c</a:t>
            </a:r>
            <a:r>
              <a:rPr lang="en-DE" dirty="0"/>
              <a:t>urrent state includes all information about past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transition probabilities between states describe dynamics of given MDP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action policy: mapping from states to probabilities for selection of different actions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415900-4F95-99EA-6581-98C2619EB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12262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84BA3-6670-5516-DB58-BEC0C42E7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States, Actions, and Rewards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FC2D9BB-C0D7-9AEE-BB75-E5A194324E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DE" sz="2800" dirty="0"/>
                  <a:t>transition probabilities (model of environment):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r>
                  <a:rPr lang="en-GB" sz="2800" dirty="0"/>
                  <a:t>r</a:t>
                </a:r>
                <a:r>
                  <a:rPr lang="en-DE" sz="2800" dirty="0"/>
                  <a:t>eward hypothesis: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800" dirty="0"/>
                  <a:t>reward as scalar signal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800" dirty="0"/>
                  <a:t>goal: m</a:t>
                </a:r>
                <a:r>
                  <a:rPr lang="en-DE" sz="2800" dirty="0"/>
                  <a:t>aximization of expected cumulative sum of received rewards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FC2D9BB-C0D7-9AEE-BB75-E5A194324E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28A76F-6D9B-9744-FB75-68245B43C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6</a:t>
            </a:fld>
            <a:endParaRPr lang="en-DE"/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3413B43F-8BC6-12FB-ED74-AFBAB206B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3572" y="2262237"/>
            <a:ext cx="4424855" cy="2501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932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A2D93-7233-95E5-9E6F-D3358202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Value-Based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D502F0-3618-492C-A320-57E842109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79021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23AE8-3C42-F619-8039-60559CDBE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 and Action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D05EE-A018-B8E8-4DF6-58F3862AE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state/action value: total amount of expected future reward starting from given state/action (usually with discounting of later steps)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indicating l</a:t>
            </a:r>
            <a:r>
              <a:rPr lang="en-DE" dirty="0"/>
              <a:t>ong-term desirability of states/actions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main motivation: improve </a:t>
            </a:r>
            <a:r>
              <a:rPr lang="en-DE" dirty="0"/>
              <a:t>efficiency of search in policy space</a:t>
            </a:r>
          </a:p>
          <a:p>
            <a:pPr marL="0" indent="0">
              <a:buNone/>
            </a:pPr>
            <a:r>
              <a:rPr lang="en-DE" dirty="0"/>
              <a:t>(</a:t>
            </a:r>
            <a:r>
              <a:rPr lang="en-GB" dirty="0"/>
              <a:t>for comparison: </a:t>
            </a:r>
            <a:r>
              <a:rPr lang="en-DE" dirty="0"/>
              <a:t>evolutionary methods search directly by evaluating entire policies)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C1062-4387-7EA8-856B-639628800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16486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B2E7C-9701-D067-1265-0D20B8DCA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State-Value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FB1BDD-B851-5E2C-CF80-8DACCA77C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9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6A3A0F-766F-2A79-DF4F-182A1C27DFBE}"/>
              </a:ext>
            </a:extLst>
          </p:cNvPr>
          <p:cNvSpPr txBox="1"/>
          <p:nvPr/>
        </p:nvSpPr>
        <p:spPr>
          <a:xfrm>
            <a:off x="4616664" y="1454224"/>
            <a:ext cx="9055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return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C76EB1-E98E-D814-8DAE-F1B1E4629A94}"/>
              </a:ext>
            </a:extLst>
          </p:cNvPr>
          <p:cNvSpPr txBox="1"/>
          <p:nvPr/>
        </p:nvSpPr>
        <p:spPr>
          <a:xfrm>
            <a:off x="8468235" y="1475244"/>
            <a:ext cx="16798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d</a:t>
            </a:r>
            <a:r>
              <a:rPr lang="en-DE" sz="2200" dirty="0"/>
              <a:t>iscount rate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E4BCE3-0435-7B93-69AA-E2F22458853D}"/>
              </a:ext>
            </a:extLst>
          </p:cNvPr>
          <p:cNvSpPr txBox="1"/>
          <p:nvPr/>
        </p:nvSpPr>
        <p:spPr>
          <a:xfrm>
            <a:off x="8468235" y="4906378"/>
            <a:ext cx="2743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Bellman (expectation) equation: recursion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D9E7E4-E111-5331-39DB-7541E009D843}"/>
              </a:ext>
            </a:extLst>
          </p:cNvPr>
          <p:cNvSpPr txBox="1"/>
          <p:nvPr/>
        </p:nvSpPr>
        <p:spPr>
          <a:xfrm>
            <a:off x="571308" y="4877089"/>
            <a:ext cx="3138844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p</a:t>
            </a:r>
            <a:r>
              <a:rPr lang="en-DE" sz="2200" dirty="0"/>
              <a:t>olicy: probabilitiy to take specific action being in a given state</a:t>
            </a:r>
            <a:endParaRPr lang="en-DE" sz="2200" i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A9A62D7-75B9-BE74-76EF-64C53C559BFB}"/>
              </a:ext>
            </a:extLst>
          </p:cNvPr>
          <p:cNvSpPr txBox="1"/>
          <p:nvPr/>
        </p:nvSpPr>
        <p:spPr>
          <a:xfrm>
            <a:off x="4117036" y="4877089"/>
            <a:ext cx="3944315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t</a:t>
            </a:r>
            <a:r>
              <a:rPr lang="en-DE" sz="2200" dirty="0"/>
              <a:t>ransition probability (depending on environment) from one state to another for a given action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126A8EE-7175-F901-57A1-E7EBCCAAE429}"/>
                  </a:ext>
                </a:extLst>
              </p:cNvPr>
              <p:cNvSpPr txBox="1"/>
              <p:nvPr/>
            </p:nvSpPr>
            <p:spPr>
              <a:xfrm>
                <a:off x="1634063" y="2133759"/>
                <a:ext cx="9016123" cy="23319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nary>
                            <m:naryPr>
                              <m:chr m:val="∑"/>
                              <m:supHide m:val="on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m:rPr>
                                  <m:brk m:alnAt="7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sub>
                            <m:sup/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d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𝜋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</m:d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DE" sz="28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126A8EE-7175-F901-57A1-E7EBCCAAE4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4063" y="2133759"/>
                <a:ext cx="9016123" cy="2331920"/>
              </a:xfrm>
              <a:prstGeom prst="rect">
                <a:avLst/>
              </a:prstGeom>
              <a:blipFill>
                <a:blip r:embed="rId2"/>
                <a:stretch>
                  <a:fillRect l="-9986" t="-60870" b="-858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Left Brace 18">
            <a:extLst>
              <a:ext uri="{FF2B5EF4-FFF2-40B4-BE49-F238E27FC236}">
                <a16:creationId xmlns:a16="http://schemas.microsoft.com/office/drawing/2014/main" id="{277115C8-7CDA-F941-965F-CE13CAC5ECDF}"/>
              </a:ext>
            </a:extLst>
          </p:cNvPr>
          <p:cNvSpPr/>
          <p:nvPr/>
        </p:nvSpPr>
        <p:spPr>
          <a:xfrm rot="5400000">
            <a:off x="4890890" y="749972"/>
            <a:ext cx="320518" cy="2489095"/>
          </a:xfrm>
          <a:prstGeom prst="leftBrace">
            <a:avLst>
              <a:gd name="adj1" fmla="val 8333"/>
              <a:gd name="adj2" fmla="val 49166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282F94A-C2EB-AFB0-C700-67868031BDBE}"/>
              </a:ext>
            </a:extLst>
          </p:cNvPr>
          <p:cNvCxnSpPr/>
          <p:nvPr/>
        </p:nvCxnSpPr>
        <p:spPr>
          <a:xfrm flipH="1">
            <a:off x="8610600" y="1885111"/>
            <a:ext cx="829678" cy="7004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F27745-54C9-FD6B-9DD3-B4F1128351D0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9301655" y="4272456"/>
            <a:ext cx="538180" cy="6339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CFC785C-433A-C24F-4F57-2347239C1CB0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2140730" y="3993931"/>
            <a:ext cx="581449" cy="883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C3F895B-1239-0440-2FAE-74FD00099180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5297214" y="3993931"/>
            <a:ext cx="791980" cy="883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160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632</TotalTime>
  <Words>1593</Words>
  <Application>Microsoft Macintosh PowerPoint</Application>
  <PresentationFormat>Widescreen</PresentationFormat>
  <Paragraphs>260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Calibri Light</vt:lpstr>
      <vt:lpstr>Cambria Math</vt:lpstr>
      <vt:lpstr>Office Theme</vt:lpstr>
      <vt:lpstr>Reinforcement Learning</vt:lpstr>
      <vt:lpstr>Sequential Decision Making</vt:lpstr>
      <vt:lpstr>Main Elements of RL</vt:lpstr>
      <vt:lpstr>Optional Elements of RL</vt:lpstr>
      <vt:lpstr>Markov Decision Process (MDP)</vt:lpstr>
      <vt:lpstr>States, Actions, and Rewards</vt:lpstr>
      <vt:lpstr>Value-Based Methods</vt:lpstr>
      <vt:lpstr>State and Action Values</vt:lpstr>
      <vt:lpstr>State-Value Function</vt:lpstr>
      <vt:lpstr>Action-Value Function</vt:lpstr>
      <vt:lpstr>Bellman Optimality Equations</vt:lpstr>
      <vt:lpstr>Dynamic Programming</vt:lpstr>
      <vt:lpstr>Bootstrapping and Sampling</vt:lpstr>
      <vt:lpstr>Sampling Update Rule</vt:lpstr>
      <vt:lpstr>On-Policy TD Control: SARSA</vt:lpstr>
      <vt:lpstr>Off-Policy TD Control: Q-Learning</vt:lpstr>
      <vt:lpstr>Summary: Update Characteristics</vt:lpstr>
      <vt:lpstr>Deep Reinforcement Learning</vt:lpstr>
      <vt:lpstr>Limitation of Tabular Methods</vt:lpstr>
      <vt:lpstr>Approximate Solution Methods</vt:lpstr>
      <vt:lpstr>Deep Q-Network (DQN)</vt:lpstr>
      <vt:lpstr>Side Note: …</vt:lpstr>
      <vt:lpstr>Famous Example of Deep RL: AlphaGo</vt:lpstr>
      <vt:lpstr>Side Note: Model-Predictive Control</vt:lpstr>
      <vt:lpstr>Direct Policy Search</vt:lpstr>
      <vt:lpstr>Policy Gradient Methods</vt:lpstr>
      <vt:lpstr>Actor-Critic Methods</vt:lpstr>
      <vt:lpstr>Proximal Policy Optimization (PPO)</vt:lpstr>
      <vt:lpstr>Upside-Down RL</vt:lpstr>
      <vt:lpstr>Generative Trajectory Modeling</vt:lpstr>
      <vt:lpstr>Literature</vt:lpstr>
      <vt:lpstr>Automation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</dc:title>
  <dc:creator>Felix Wick</dc:creator>
  <cp:lastModifiedBy>Felix Wick</cp:lastModifiedBy>
  <cp:revision>44</cp:revision>
  <dcterms:created xsi:type="dcterms:W3CDTF">2022-07-18T14:54:44Z</dcterms:created>
  <dcterms:modified xsi:type="dcterms:W3CDTF">2022-11-04T16:43:28Z</dcterms:modified>
</cp:coreProperties>
</file>

<file path=docProps/thumbnail.jpeg>
</file>